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4"/>
  </p:notesMasterIdLst>
  <p:sldIdLst>
    <p:sldId id="256" r:id="rId5"/>
    <p:sldId id="274" r:id="rId6"/>
    <p:sldId id="267" r:id="rId7"/>
    <p:sldId id="268" r:id="rId8"/>
    <p:sldId id="273" r:id="rId9"/>
    <p:sldId id="270" r:id="rId10"/>
    <p:sldId id="275" r:id="rId11"/>
    <p:sldId id="277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DB75F-F8DC-03BE-D03E-84D8C1230B7D}" name="Theresa Rein" initials="TR" userId="S::t.rein@408999.onmicrosoft.com::143eabfd-964c-413b-bc35-fad9c293df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5475" autoAdjust="0"/>
  </p:normalViewPr>
  <p:slideViewPr>
    <p:cSldViewPr snapToGrid="0">
      <p:cViewPr varScale="1">
        <p:scale>
          <a:sx n="109" d="100"/>
          <a:sy n="109" d="100"/>
        </p:scale>
        <p:origin x="125" y="31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Rein" userId="143eabfd-964c-413b-bc35-fad9c293dfd2" providerId="ADAL" clId="{C8514720-D98F-4C5D-A705-B552ECE08357}"/>
    <pc:docChg chg="undo custSel addSld delSld modSld">
      <pc:chgData name="Theresa Rein" userId="143eabfd-964c-413b-bc35-fad9c293dfd2" providerId="ADAL" clId="{C8514720-D98F-4C5D-A705-B552ECE08357}" dt="2024-09-18T08:18:45.087" v="7" actId="47"/>
      <pc:docMkLst>
        <pc:docMk/>
      </pc:docMkLst>
      <pc:sldChg chg="modNotesTx">
        <pc:chgData name="Theresa Rein" userId="143eabfd-964c-413b-bc35-fad9c293dfd2" providerId="ADAL" clId="{C8514720-D98F-4C5D-A705-B552ECE08357}" dt="2024-09-18T08:18:39.387" v="6" actId="20577"/>
        <pc:sldMkLst>
          <pc:docMk/>
          <pc:sldMk cId="2313966382" sldId="256"/>
        </pc:sldMkLst>
      </pc:sldChg>
      <pc:sldChg chg="del">
        <pc:chgData name="Theresa Rein" userId="143eabfd-964c-413b-bc35-fad9c293dfd2" providerId="ADAL" clId="{C8514720-D98F-4C5D-A705-B552ECE08357}" dt="2024-09-18T08:18:45.087" v="7" actId="47"/>
        <pc:sldMkLst>
          <pc:docMk/>
          <pc:sldMk cId="1777128428" sldId="266"/>
        </pc:sldMkLst>
      </pc:sldChg>
      <pc:sldChg chg="new del">
        <pc:chgData name="Theresa Rein" userId="143eabfd-964c-413b-bc35-fad9c293dfd2" providerId="ADAL" clId="{C8514720-D98F-4C5D-A705-B552ECE08357}" dt="2024-09-18T08:18:25.609" v="3" actId="47"/>
        <pc:sldMkLst>
          <pc:docMk/>
          <pc:sldMk cId="712632367" sldId="278"/>
        </pc:sldMkLst>
      </pc:sldChg>
      <pc:sldChg chg="new del">
        <pc:chgData name="Theresa Rein" userId="143eabfd-964c-413b-bc35-fad9c293dfd2" providerId="ADAL" clId="{C8514720-D98F-4C5D-A705-B552ECE08357}" dt="2024-09-18T08:18:21.925" v="2" actId="47"/>
        <pc:sldMkLst>
          <pc:docMk/>
          <pc:sldMk cId="327062015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9DC7-271E-44DB-A2F5-011E0E5A4F8B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EAA5-8A52-443D-AE66-B5F88D8931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96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90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Öffnen eines Dokumentes: </a:t>
            </a:r>
          </a:p>
          <a:p>
            <a:endParaRPr lang="de-DE" dirty="0"/>
          </a:p>
          <a:p>
            <a:r>
              <a:rPr lang="de-DE" dirty="0"/>
              <a:t>Anfang (alles nochmal zeigen) : </a:t>
            </a:r>
          </a:p>
          <a:p>
            <a:endParaRPr lang="de-DE" dirty="0"/>
          </a:p>
          <a:p>
            <a:r>
              <a:rPr lang="de-DE" dirty="0"/>
              <a:t>1 Anschließen des Laptops über ein HDMI-Kabel (!) oder auf dem OPS-System</a:t>
            </a:r>
          </a:p>
          <a:p>
            <a:endParaRPr lang="de-DE" dirty="0"/>
          </a:p>
          <a:p>
            <a:r>
              <a:rPr lang="de-DE" dirty="0"/>
              <a:t>2 Anschließend Programm öffnen und „neue Flipchart auswählen“</a:t>
            </a:r>
          </a:p>
          <a:p>
            <a:endParaRPr lang="de-DE" dirty="0"/>
          </a:p>
          <a:p>
            <a:r>
              <a:rPr lang="de-DE" dirty="0"/>
              <a:t>3 Eigene, bereits vorbereitete Präsentation oder Präsentation der letzten Stunde benutzen: Datei &gt; Öffnen &gt; (Dateiname) </a:t>
            </a:r>
          </a:p>
          <a:p>
            <a:endParaRPr lang="de-DE" dirty="0"/>
          </a:p>
          <a:p>
            <a:r>
              <a:rPr lang="de-DE" dirty="0"/>
              <a:t>4 Profil öffnen: (Symbol s. Präsentation) &gt; Whiteboard oder bearbeiten auswählen </a:t>
            </a:r>
          </a:p>
          <a:p>
            <a:endParaRPr lang="de-DE" dirty="0"/>
          </a:p>
          <a:p>
            <a:r>
              <a:rPr lang="de-DE" dirty="0"/>
              <a:t>5 Anschließend Dokument bearbeiten und im Unterricht benutzen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72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Wie benutze ich </a:t>
            </a:r>
            <a:r>
              <a:rPr lang="de-DE" b="1" dirty="0" err="1"/>
              <a:t>ActivInspire</a:t>
            </a:r>
            <a:r>
              <a:rPr lang="de-DE" b="1" dirty="0"/>
              <a:t> und was sind die wichtigsten Funktionen? </a:t>
            </a:r>
          </a:p>
          <a:p>
            <a:endParaRPr lang="de-DE" dirty="0"/>
          </a:p>
          <a:p>
            <a:r>
              <a:rPr lang="de-DE" dirty="0"/>
              <a:t>Neue Datei erstellen: </a:t>
            </a:r>
            <a:r>
              <a:rPr lang="de-DE" dirty="0" err="1"/>
              <a:t>ActivInspire</a:t>
            </a:r>
            <a:r>
              <a:rPr lang="de-DE" dirty="0"/>
              <a:t> öffnen &gt; neue Flipchart </a:t>
            </a:r>
          </a:p>
          <a:p>
            <a:r>
              <a:rPr lang="de-DE" dirty="0"/>
              <a:t>oder  Datei &gt; neues Flipchart</a:t>
            </a:r>
          </a:p>
          <a:p>
            <a:endParaRPr lang="de-DE" dirty="0"/>
          </a:p>
          <a:p>
            <a:r>
              <a:rPr lang="de-DE" dirty="0"/>
              <a:t>Neue Folie: Einfügen (Menüleiste oben) &gt; Seite einfügen &gt; vor- ; nach der aktuellen Seite einfügen  </a:t>
            </a:r>
          </a:p>
          <a:p>
            <a:r>
              <a:rPr lang="de-DE" dirty="0"/>
              <a:t>oder Menüleiste unten &gt; nächste Seite </a:t>
            </a:r>
          </a:p>
          <a:p>
            <a:endParaRPr lang="de-DE" dirty="0"/>
          </a:p>
          <a:p>
            <a:r>
              <a:rPr lang="de-DE" dirty="0"/>
              <a:t>Externe Dateien und Bilder einfügen:</a:t>
            </a:r>
          </a:p>
          <a:p>
            <a:r>
              <a:rPr lang="de-DE" dirty="0"/>
              <a:t>Menüleiste oben &gt; Einfügen &gt; Medien </a:t>
            </a:r>
          </a:p>
          <a:p>
            <a:endParaRPr lang="de-DE" dirty="0"/>
          </a:p>
          <a:p>
            <a:r>
              <a:rPr lang="de-DE" dirty="0"/>
              <a:t>Ressourcen aus dem Ressourcenpaket: </a:t>
            </a:r>
          </a:p>
          <a:p>
            <a:r>
              <a:rPr lang="de-DE" dirty="0"/>
              <a:t>Menüleiste seitlich &gt; Ressourcenbrowser &gt; Ressourcen suchen </a:t>
            </a:r>
          </a:p>
          <a:p>
            <a:endParaRPr lang="de-DE" dirty="0"/>
          </a:p>
          <a:p>
            <a:r>
              <a:rPr lang="de-DE" u="sng" dirty="0"/>
              <a:t>Hintergründe hinzufügen: Menüleiste unten &gt; Ressourcenbrowser &gt; </a:t>
            </a:r>
            <a:r>
              <a:rPr lang="de-DE" u="sng" dirty="0" err="1"/>
              <a:t>Häckchen</a:t>
            </a:r>
            <a:r>
              <a:rPr lang="de-DE" u="sng" dirty="0"/>
              <a:t> zum Ausklappen und anschließend Ressourcen suchen </a:t>
            </a:r>
          </a:p>
          <a:p>
            <a:endParaRPr lang="de-DE" dirty="0"/>
          </a:p>
          <a:p>
            <a:r>
              <a:rPr lang="de-DE" dirty="0"/>
              <a:t>(Größe anpassen: rechte Maustaste &gt; Hintergrund anpassen &gt; rechtes Menü ausklappen &gt; Optimal ausklappen &gt; Übernehmen) </a:t>
            </a:r>
          </a:p>
          <a:p>
            <a:endParaRPr lang="de-DE" dirty="0"/>
          </a:p>
          <a:p>
            <a:r>
              <a:rPr lang="de-DE" dirty="0"/>
              <a:t>Ressourcenpaket herunterladen und einbinden ! (Ressourcenpaket auf Internetseite von </a:t>
            </a:r>
            <a:r>
              <a:rPr lang="de-DE" dirty="0" err="1"/>
              <a:t>Promethean</a:t>
            </a:r>
            <a:r>
              <a:rPr lang="de-DE" dirty="0"/>
              <a:t> herunterladen + speichern &gt; Programm öffnen, &gt; Datei &gt; Importieren &gt; Ressourcenpaket in meine Ressourcen 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Ziel: Thema: Benutzung der digitalen Tafeln im Unterrichtsalltag </a:t>
            </a:r>
          </a:p>
          <a:p>
            <a:endParaRPr lang="de-DE" dirty="0"/>
          </a:p>
          <a:p>
            <a:r>
              <a:rPr lang="de-DE" dirty="0"/>
              <a:t>-&gt; Mathematiktools mal aufmachen und benutzen!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de-DE" dirty="0"/>
              <a:t>Verschiedene andere Tools aufmachen und bearbeiten!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35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wichtige Tools sind u.a. die zum das Zeichnen von Linien, das Löschen aller Gegenstände, der Seitenbrowser (dort kann gesehen werden, auf welcher Folie man sich befindet) – ein bisschen wie bei PowerPoint, die Handschrifterkennung, das Benutzen des Internetbrowsers, ….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Strg + B = Browser ein- und ausblenden (!) ( für das Benutzen der Ressourcen oder um die richtige Seite zu finden)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5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kann sich ein Text in </a:t>
            </a:r>
            <a:r>
              <a:rPr lang="de-DE" dirty="0" err="1"/>
              <a:t>ActivInspire</a:t>
            </a:r>
            <a:r>
              <a:rPr lang="de-DE" dirty="0"/>
              <a:t> bewegen? </a:t>
            </a:r>
          </a:p>
          <a:p>
            <a:endParaRPr lang="de-DE" dirty="0"/>
          </a:p>
          <a:p>
            <a:r>
              <a:rPr lang="de-DE" dirty="0"/>
              <a:t>Nutzerprofile anlegen – Es gibt unterschiedliche Nutzungsprofile. Diese ermöglichen einerseits das direkte bearbeiten oder das spätere Anzeigen. (Symbol Bearbeitungs- und Zeigemodus) </a:t>
            </a:r>
          </a:p>
          <a:p>
            <a:r>
              <a:rPr lang="de-DE" dirty="0"/>
              <a:t>Internetbrowser benutzen – unten über die Toolbar kann der Internetbrowser geöffnet bzw. eingebunden werden </a:t>
            </a:r>
          </a:p>
          <a:p>
            <a:endParaRPr lang="de-DE" dirty="0"/>
          </a:p>
          <a:p>
            <a:r>
              <a:rPr lang="de-DE" dirty="0"/>
              <a:t>Einbinden des Internets – über die Menüleiste unten kann man das Internet öffnen </a:t>
            </a:r>
          </a:p>
          <a:p>
            <a:r>
              <a:rPr lang="de-DE" dirty="0"/>
              <a:t>Bildschirmaufzeichnung – Vollbildaufzeichnung über die Menüleiste unten auswählen und beginnen (z.B. wenn mit den Kindern mal ein Lernvideo aufgenommen werden soll)</a:t>
            </a:r>
          </a:p>
          <a:p>
            <a:r>
              <a:rPr lang="de-DE" dirty="0"/>
              <a:t>Magische Tinte verwenden – Zusätzlich nach allem erklären ( Bilder oder Töne auf verschiedene Ebenen legen, (s. Objektbrowser ) – Am Whiteboard dann magische Tinten benutzen (Profil: Am Whiteboard) &gt; (Menüleiste oben &gt; Tools &gt; magische Tinte) </a:t>
            </a:r>
          </a:p>
          <a:p>
            <a:r>
              <a:rPr lang="de-DE" dirty="0"/>
              <a:t>Laufzeile über den Bildschirm legen: Menüleiste oben &gt; Tools &gt; Laufzeile &gt; dann einrichten! </a:t>
            </a:r>
          </a:p>
          <a:p>
            <a:endParaRPr lang="de-DE" dirty="0"/>
          </a:p>
          <a:p>
            <a:r>
              <a:rPr lang="de-DE" dirty="0"/>
              <a:t>Erweiterte Leiste auf dem „normalen“ Bildschirm 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56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Speichern und Abschluss </a:t>
            </a:r>
          </a:p>
          <a:p>
            <a:endParaRPr lang="de-DE" b="1" dirty="0"/>
          </a:p>
          <a:p>
            <a:r>
              <a:rPr lang="de-DE" b="0" dirty="0"/>
              <a:t>Datei speichern unter: Datei &gt; Datei speichern &gt; anschließend auf dem Laptop oder dem OPS abspeichern </a:t>
            </a:r>
          </a:p>
          <a:p>
            <a:r>
              <a:rPr lang="de-DE" b="0" dirty="0"/>
              <a:t>(Transport bei Bedarf per Stick) </a:t>
            </a:r>
          </a:p>
          <a:p>
            <a:endParaRPr lang="de-DE" b="0" dirty="0"/>
          </a:p>
          <a:p>
            <a:r>
              <a:rPr lang="de-DE" b="0" dirty="0"/>
              <a:t>Datei exportieren &gt; Datei &gt; exportieren &gt; speichern als PDF &gt; alle Seiten in &gt; PDF oder JPEG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0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Speichern und Abschluss </a:t>
            </a:r>
          </a:p>
          <a:p>
            <a:endParaRPr lang="de-DE" b="1" dirty="0"/>
          </a:p>
          <a:p>
            <a:r>
              <a:rPr lang="de-DE" b="0" dirty="0"/>
              <a:t>Datei speichern unter: Datei &gt; Datei speichern &gt; anschließend auf dem Laptop oder dem OPS abspeichern </a:t>
            </a:r>
          </a:p>
          <a:p>
            <a:r>
              <a:rPr lang="de-DE" b="0" dirty="0"/>
              <a:t>(Transport bei Bedarf per Stick) </a:t>
            </a:r>
          </a:p>
          <a:p>
            <a:endParaRPr lang="de-DE" b="0" dirty="0"/>
          </a:p>
          <a:p>
            <a:r>
              <a:rPr lang="de-DE" b="0" dirty="0"/>
              <a:t>Datei exportieren &gt; Datei &gt; exportieren &gt; speichern als PDF &gt; alle Seiten in &gt; PDF oder JPEG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72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30 Minuten Zeit, um ein eigenes Flipchart zu erstellen – für das eigene Fach oder die eigene Fachgruppe.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AA5-8A52-443D-AE66-B5F88D89316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60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5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12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89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3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94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37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27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68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8D8AC-C520-4178-B8D9-62D63998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888838-FBBC-4455-8E65-85EC302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A3216-0B43-411B-BCDD-6E6C552A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B91188-CE7D-41B8-88DC-4590375B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1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87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37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27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1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77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3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Kreisverwaltung Offenbach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98DA2-72B9-4609-9F4C-5158C44D8D89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Kreisverwaltung Offenbach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DC490A-B40D-479C-A068-0BBA896BE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B615DF-6312-B16C-50A7-24D45FCD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8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7AF036-71B6-48F2-AA0A-D85C73D68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37" y="4109904"/>
            <a:ext cx="7833722" cy="931614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ActivInspire</a:t>
            </a:r>
            <a:r>
              <a:rPr lang="de-DE" dirty="0">
                <a:solidFill>
                  <a:schemeClr val="bg1"/>
                </a:solidFill>
              </a:rPr>
              <a:t> im Unterricht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C44EAA-E7DE-47A8-9B82-48FE054DE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536" y="5295932"/>
            <a:ext cx="7893326" cy="931614"/>
          </a:xfrm>
        </p:spPr>
        <p:txBody>
          <a:bodyPr/>
          <a:lstStyle/>
          <a:p>
            <a:r>
              <a:rPr lang="de-DE" dirty="0"/>
              <a:t>Fortbildung an der Rote-Warte-Schule Mühlheim </a:t>
            </a:r>
          </a:p>
          <a:p>
            <a:r>
              <a:rPr lang="de-DE" dirty="0"/>
              <a:t>17.09.2024</a:t>
            </a:r>
          </a:p>
        </p:txBody>
      </p:sp>
    </p:spTree>
    <p:extLst>
      <p:ext uri="{BB962C8B-B14F-4D97-AF65-F5344CB8AC3E}">
        <p14:creationId xmlns:p14="http://schemas.microsoft.com/office/powerpoint/2010/main" val="231396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A2C83-2100-6D7A-4FEE-DF2EED91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37" y="522422"/>
            <a:ext cx="8911687" cy="767368"/>
          </a:xfrm>
        </p:spPr>
        <p:txBody>
          <a:bodyPr/>
          <a:lstStyle/>
          <a:p>
            <a:r>
              <a:rPr lang="de-DE" dirty="0"/>
              <a:t>Anschließen und Öffnen von </a:t>
            </a:r>
            <a:r>
              <a:rPr lang="de-DE" dirty="0" err="1"/>
              <a:t>ActivInspire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ABB25B-5B08-0299-6AFF-D4797C7751B1}"/>
              </a:ext>
            </a:extLst>
          </p:cNvPr>
          <p:cNvSpPr txBox="1"/>
          <p:nvPr/>
        </p:nvSpPr>
        <p:spPr>
          <a:xfrm>
            <a:off x="559277" y="1661914"/>
            <a:ext cx="11073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Laptop mit HDMI-Kabel anschließen oder spiegeln; bei Bedarf: OPS-System öffnen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Programm öffnen ►Flipchart öffnen ► Benutzerprofil auswählen („Erstellen“ oder „Whiteboard“)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 err="1"/>
              <a:t>ActivInspire</a:t>
            </a:r>
            <a:r>
              <a:rPr lang="de-DE" dirty="0"/>
              <a:t> ist einsatzbereit  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226FF18-AD91-E266-6D66-C07EB5863C5B}"/>
              </a:ext>
            </a:extLst>
          </p:cNvPr>
          <p:cNvSpPr/>
          <p:nvPr/>
        </p:nvSpPr>
        <p:spPr>
          <a:xfrm rot="5400000">
            <a:off x="5343144" y="2344129"/>
            <a:ext cx="1367301" cy="10304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E5D5BC1B-A05A-5F73-026E-45867032C9F9}"/>
              </a:ext>
            </a:extLst>
          </p:cNvPr>
          <p:cNvSpPr/>
          <p:nvPr/>
        </p:nvSpPr>
        <p:spPr>
          <a:xfrm rot="5400000">
            <a:off x="5207277" y="4420031"/>
            <a:ext cx="1553684" cy="11157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3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2BDE8-B471-A0E8-6CFD-F982E012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78" y="579267"/>
            <a:ext cx="6183044" cy="79853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Grundlegende Funktionen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AC3CB-19EC-2494-7AC1-927BD4F35227}"/>
              </a:ext>
            </a:extLst>
          </p:cNvPr>
          <p:cNvSpPr txBox="1"/>
          <p:nvPr/>
        </p:nvSpPr>
        <p:spPr>
          <a:xfrm>
            <a:off x="-4621495" y="1779687"/>
            <a:ext cx="462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9AE6D3-4BA5-A749-568D-73C3D833049F}"/>
              </a:ext>
            </a:extLst>
          </p:cNvPr>
          <p:cNvSpPr txBox="1"/>
          <p:nvPr/>
        </p:nvSpPr>
        <p:spPr>
          <a:xfrm>
            <a:off x="1172489" y="1999709"/>
            <a:ext cx="7067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Neue Datei erstellen</a:t>
            </a:r>
            <a:r>
              <a:rPr lang="de-DE" dirty="0"/>
              <a:t>: </a:t>
            </a:r>
            <a:r>
              <a:rPr lang="de-DE" dirty="0" err="1"/>
              <a:t>ActivInspire</a:t>
            </a:r>
            <a:r>
              <a:rPr lang="de-DE" dirty="0"/>
              <a:t> öffnen ► neue Flipchart </a:t>
            </a:r>
          </a:p>
          <a:p>
            <a:r>
              <a:rPr lang="de-DE" b="1" dirty="0"/>
              <a:t>oder </a:t>
            </a:r>
            <a:r>
              <a:rPr lang="de-DE" dirty="0"/>
              <a:t> Datei ► neues Flipchart</a:t>
            </a:r>
          </a:p>
          <a:p>
            <a:endParaRPr lang="de-DE" dirty="0"/>
          </a:p>
          <a:p>
            <a:r>
              <a:rPr lang="de-DE" u="sng" dirty="0"/>
              <a:t>Neue Folie</a:t>
            </a:r>
            <a:r>
              <a:rPr lang="de-DE" dirty="0"/>
              <a:t>: Einfügen (Menüleiste oben) ► Seite einfügen ► vor- ; nach der aktuellen Seite einfügen  </a:t>
            </a:r>
          </a:p>
          <a:p>
            <a:r>
              <a:rPr lang="de-DE" b="1" dirty="0"/>
              <a:t>oder</a:t>
            </a:r>
            <a:r>
              <a:rPr lang="de-DE" dirty="0"/>
              <a:t> seitliche Menüleiste ► nächste Seite </a:t>
            </a:r>
          </a:p>
          <a:p>
            <a:endParaRPr lang="de-DE" dirty="0"/>
          </a:p>
          <a:p>
            <a:r>
              <a:rPr lang="de-DE" u="sng" dirty="0"/>
              <a:t>Externe Dateien und Bilder einfügen:</a:t>
            </a:r>
          </a:p>
          <a:p>
            <a:r>
              <a:rPr lang="de-DE" dirty="0"/>
              <a:t>Menüleiste oben ► Einfügen ► Medien </a:t>
            </a:r>
          </a:p>
          <a:p>
            <a:endParaRPr lang="de-DE" dirty="0"/>
          </a:p>
          <a:p>
            <a:r>
              <a:rPr lang="de-DE" u="sng" dirty="0"/>
              <a:t>Ressourcen aus dem Ressourcenpaket nutzen: </a:t>
            </a:r>
          </a:p>
          <a:p>
            <a:r>
              <a:rPr lang="de-DE" dirty="0"/>
              <a:t>Menüleiste seitlich ► Ressourcenbrowser ► Ressourcen suchen </a:t>
            </a:r>
          </a:p>
          <a:p>
            <a:endParaRPr lang="de-DE" dirty="0"/>
          </a:p>
        </p:txBody>
      </p:sp>
      <p:pic>
        <p:nvPicPr>
          <p:cNvPr id="5" name="Grafik 4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5C49AA5E-DA68-A810-5CC3-C7E667F84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06" y="2212975"/>
            <a:ext cx="2432050" cy="24320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BE9448-4C3A-670A-CABE-1F9D86DD793D}"/>
              </a:ext>
            </a:extLst>
          </p:cNvPr>
          <p:cNvSpPr txBox="1"/>
          <p:nvPr/>
        </p:nvSpPr>
        <p:spPr>
          <a:xfrm>
            <a:off x="8091322" y="5002758"/>
            <a:ext cx="350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Ressourcenpaket zu </a:t>
            </a:r>
            <a:r>
              <a:rPr lang="de-DE" dirty="0" err="1"/>
              <a:t>ActivInspire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1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7F17E7-23BD-2234-C1BC-7CE0B3D5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13" y="624110"/>
            <a:ext cx="5208576" cy="821306"/>
          </a:xfrm>
        </p:spPr>
        <p:txBody>
          <a:bodyPr>
            <a:normAutofit/>
          </a:bodyPr>
          <a:lstStyle/>
          <a:p>
            <a:r>
              <a:rPr lang="de-DE" b="1" dirty="0"/>
              <a:t>Grundlegende Tools I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F2CFAD-EEF9-69B4-B109-58C13EA51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4" t="-47743" r="60899" b="-20971"/>
          <a:stretch/>
        </p:blipFill>
        <p:spPr>
          <a:xfrm>
            <a:off x="6207694" y="5771602"/>
            <a:ext cx="778528" cy="11403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3ECD771-536A-5E81-26F7-B6426B53C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47" t="-17633" r="28321" b="-5918"/>
          <a:stretch/>
        </p:blipFill>
        <p:spPr>
          <a:xfrm>
            <a:off x="1068111" y="3976985"/>
            <a:ext cx="938620" cy="6920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CE6216D-4BFE-908E-F90B-DBD4063FE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78" t="-23553" r="25192" b="-15630"/>
          <a:stretch/>
        </p:blipFill>
        <p:spPr>
          <a:xfrm>
            <a:off x="1364974" y="5852223"/>
            <a:ext cx="686494" cy="101212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B725DB0-D4EC-682C-BD24-9EE167A15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4" t="-29306" r="16615" b="-6480"/>
          <a:stretch/>
        </p:blipFill>
        <p:spPr>
          <a:xfrm>
            <a:off x="5785162" y="1693072"/>
            <a:ext cx="1218627" cy="77706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2F67768-DF80-F0E1-D87D-F2DEC1731E02}"/>
              </a:ext>
            </a:extLst>
          </p:cNvPr>
          <p:cNvSpPr txBox="1"/>
          <p:nvPr/>
        </p:nvSpPr>
        <p:spPr>
          <a:xfrm>
            <a:off x="2109764" y="1693072"/>
            <a:ext cx="32011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Schreiben und Zeichnen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Maus- und Zeigefunktion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Schritt vor und zurück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Radiergummi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Handschrifterkennung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DC98AA7D-8A9A-DCBC-AD84-60F2CA21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6" t="-19171" r="63955" b="-6453"/>
          <a:stretch/>
        </p:blipFill>
        <p:spPr>
          <a:xfrm>
            <a:off x="1465321" y="1738729"/>
            <a:ext cx="486263" cy="7077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E50DD7-1DE2-8202-4D1D-78877AAAF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19" r="57926" b="6"/>
          <a:stretch/>
        </p:blipFill>
        <p:spPr>
          <a:xfrm>
            <a:off x="6187029" y="5253311"/>
            <a:ext cx="727819" cy="687075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14CE013-EB35-1952-2AFC-413D9C3393A4}"/>
              </a:ext>
            </a:extLst>
          </p:cNvPr>
          <p:cNvSpPr txBox="1"/>
          <p:nvPr/>
        </p:nvSpPr>
        <p:spPr>
          <a:xfrm>
            <a:off x="7368426" y="1921405"/>
            <a:ext cx="4415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Mathematik-Tools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Medien einfügen (eigene + von </a:t>
            </a:r>
            <a:r>
              <a:rPr lang="de-DE" dirty="0" err="1"/>
              <a:t>Promethean</a:t>
            </a:r>
            <a:r>
              <a:rPr lang="de-DE" dirty="0"/>
              <a:t>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Textfeld erstellen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Formen zeichnen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Form ausfüllen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826DB72C-0E32-761E-12B8-16DD9147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31" t="-10127" r="44906" b="-2"/>
          <a:stretch/>
        </p:blipFill>
        <p:spPr>
          <a:xfrm>
            <a:off x="6305094" y="2794015"/>
            <a:ext cx="589092" cy="895479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3ADFE76-8871-818A-CA3C-849F806A1A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120" t="-8790" b="1"/>
          <a:stretch/>
        </p:blipFill>
        <p:spPr>
          <a:xfrm>
            <a:off x="549472" y="5088100"/>
            <a:ext cx="1471307" cy="65038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AF401A2-B96D-988E-9495-C54B1E9D5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9" t="-21327" r="47997" b="-89630"/>
          <a:stretch/>
        </p:blipFill>
        <p:spPr>
          <a:xfrm>
            <a:off x="6207693" y="3990267"/>
            <a:ext cx="686493" cy="14880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FFED34-1EE9-56DB-545A-2DA66056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42" y="2944364"/>
            <a:ext cx="719189" cy="7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7F17E7-23BD-2234-C1BC-7CE0B3D5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069" y="594896"/>
            <a:ext cx="9552780" cy="1280890"/>
          </a:xfrm>
        </p:spPr>
        <p:txBody>
          <a:bodyPr/>
          <a:lstStyle/>
          <a:p>
            <a:r>
              <a:rPr lang="de-DE" b="1" dirty="0"/>
              <a:t>Grundlegende Tools II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F2CFAD-EEF9-69B4-B109-58C13EA51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4" t="-47743" r="60899" b="-20971"/>
          <a:stretch/>
        </p:blipFill>
        <p:spPr>
          <a:xfrm>
            <a:off x="5954550" y="5636279"/>
            <a:ext cx="727819" cy="106607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840A99E-F7D4-9886-FAAA-2B6339A3A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1" t="6694" r="80023"/>
          <a:stretch/>
        </p:blipFill>
        <p:spPr>
          <a:xfrm>
            <a:off x="982107" y="1522543"/>
            <a:ext cx="819331" cy="5937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D5C977-7864-D3B9-45DF-A2833FB1F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69" t="-7110" r="51528" b="-13279"/>
          <a:stretch/>
        </p:blipFill>
        <p:spPr>
          <a:xfrm>
            <a:off x="5693821" y="2532362"/>
            <a:ext cx="582304" cy="88885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CE6216D-4BFE-908E-F90B-DBD4063FE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78" t="-23553" r="25192" b="-15630"/>
          <a:stretch/>
        </p:blipFill>
        <p:spPr>
          <a:xfrm>
            <a:off x="5978191" y="4809587"/>
            <a:ext cx="686494" cy="101212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2F67768-DF80-F0E1-D87D-F2DEC1731E02}"/>
              </a:ext>
            </a:extLst>
          </p:cNvPr>
          <p:cNvSpPr txBox="1"/>
          <p:nvPr/>
        </p:nvSpPr>
        <p:spPr>
          <a:xfrm>
            <a:off x="1972997" y="1577981"/>
            <a:ext cx="3324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Nächste Seite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Toolbar zum Schreiben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Linien zeichnen 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Seitenbrowser (auf welcher Folie bin ich – Strg + B)</a:t>
            </a:r>
          </a:p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Werkzeuge für den Bildschirm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14CE013-EB35-1952-2AFC-413D9C3393A4}"/>
              </a:ext>
            </a:extLst>
          </p:cNvPr>
          <p:cNvSpPr txBox="1"/>
          <p:nvPr/>
        </p:nvSpPr>
        <p:spPr>
          <a:xfrm>
            <a:off x="7269777" y="1765763"/>
            <a:ext cx="4415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Objekte löschen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Medien einfügen (eigene + von </a:t>
            </a:r>
            <a:r>
              <a:rPr lang="de-DE" dirty="0" err="1"/>
              <a:t>Promethean</a:t>
            </a:r>
            <a:r>
              <a:rPr lang="de-DE" dirty="0"/>
              <a:t>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Textfeld erstellen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Handschrifterkennung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Form ausfüllen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826DB72C-0E32-761E-12B8-16DD9147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31" t="-10127" r="44906" b="-2"/>
          <a:stretch/>
        </p:blipFill>
        <p:spPr>
          <a:xfrm>
            <a:off x="6349133" y="2518958"/>
            <a:ext cx="518088" cy="78754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3ADFE76-8871-818A-CA3C-849F806A1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51" y="2548197"/>
            <a:ext cx="4306273" cy="75168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AF401A2-B96D-988E-9495-C54B1E9D5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9" t="-21327" r="47997" b="-89630"/>
          <a:stretch/>
        </p:blipFill>
        <p:spPr>
          <a:xfrm>
            <a:off x="5984973" y="3627538"/>
            <a:ext cx="686493" cy="16439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95C3E1-001C-FE0B-4184-22A810EF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307"/>
          <a:stretch/>
        </p:blipFill>
        <p:spPr>
          <a:xfrm>
            <a:off x="1070248" y="4099357"/>
            <a:ext cx="731190" cy="63177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E8CC73-B22F-7A56-798A-872844957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73" y="5085284"/>
            <a:ext cx="776744" cy="751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5B61F1D-6827-2E44-8E38-E033D5E1D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709" y="1516124"/>
            <a:ext cx="819331" cy="718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51740D-E625-FFB3-8A3D-19DDADBF6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73" y="6023135"/>
            <a:ext cx="748205" cy="7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9AF3A-ED01-B37E-1A0E-171A8BF6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612" y="584777"/>
            <a:ext cx="8911687" cy="784253"/>
          </a:xfrm>
        </p:spPr>
        <p:txBody>
          <a:bodyPr/>
          <a:lstStyle/>
          <a:p>
            <a:r>
              <a:rPr lang="de-DE" b="1" dirty="0"/>
              <a:t>Weitere Tools und Funktionen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B6688F-D78B-F373-874D-8DB9FF43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654" y="2125816"/>
            <a:ext cx="6461355" cy="2626245"/>
          </a:xfrm>
        </p:spPr>
        <p:txBody>
          <a:bodyPr>
            <a:normAutofit/>
          </a:bodyPr>
          <a:lstStyle/>
          <a:p>
            <a:r>
              <a:rPr lang="de-DE" dirty="0"/>
              <a:t>Nutzerprofile anlegen </a:t>
            </a:r>
          </a:p>
          <a:p>
            <a:r>
              <a:rPr lang="de-DE" dirty="0"/>
              <a:t>Internetbrowser benutzen</a:t>
            </a:r>
          </a:p>
          <a:p>
            <a:r>
              <a:rPr lang="de-DE" dirty="0"/>
              <a:t>Bildschirmaufzeichnung </a:t>
            </a:r>
          </a:p>
          <a:p>
            <a:r>
              <a:rPr lang="de-DE" dirty="0"/>
              <a:t>Magische Tinte verwenden, Laufzeile </a:t>
            </a:r>
          </a:p>
          <a:p>
            <a:r>
              <a:rPr lang="de-DE" dirty="0"/>
              <a:t>Erweiterte Leiste auf dem „normalen“ Bildschirm 			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52EDC4-25E8-0BE9-AEC8-B0475542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74" y="1570747"/>
            <a:ext cx="2776330" cy="27763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129D2C3-989B-A172-83FB-88DD7F364017}"/>
              </a:ext>
            </a:extLst>
          </p:cNvPr>
          <p:cNvSpPr txBox="1"/>
          <p:nvPr/>
        </p:nvSpPr>
        <p:spPr>
          <a:xfrm>
            <a:off x="8130208" y="4522161"/>
            <a:ext cx="32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Verschiedene Hintergründe aus dem Grundschulbereich </a:t>
            </a:r>
          </a:p>
        </p:txBody>
      </p:sp>
    </p:spTree>
    <p:extLst>
      <p:ext uri="{BB962C8B-B14F-4D97-AF65-F5344CB8AC3E}">
        <p14:creationId xmlns:p14="http://schemas.microsoft.com/office/powerpoint/2010/main" val="16708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B4FF2-5F11-21FF-8EBF-5B801C9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24" y="729111"/>
            <a:ext cx="9496675" cy="700088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Datei speichern und ablegen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71B75-57C9-CCEC-86BA-C72DAB1D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78" y="1429199"/>
            <a:ext cx="10078765" cy="88463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Die Dateien können im jeweiligen Format (als </a:t>
            </a:r>
            <a:r>
              <a:rPr lang="de-DE" dirty="0" err="1"/>
              <a:t>ActivInspire</a:t>
            </a:r>
            <a:r>
              <a:rPr lang="de-DE" dirty="0"/>
              <a:t> Datei) gespeichert oder als PDF oder JPEG exportiert werden.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3A6BAE-E5EA-35B1-58E7-26707CD0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05"/>
          <a:stretch/>
        </p:blipFill>
        <p:spPr>
          <a:xfrm>
            <a:off x="2553861" y="2164456"/>
            <a:ext cx="7671402" cy="40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B4FF2-5F11-21FF-8EBF-5B801C9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24" y="747917"/>
            <a:ext cx="9496675" cy="700088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Datei speichern und ablegen II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71B75-57C9-CCEC-86BA-C72DAB1D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33" y="1520639"/>
            <a:ext cx="10078765" cy="83492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Die Dateien können im jeweiligen Format (als </a:t>
            </a:r>
            <a:r>
              <a:rPr lang="de-DE" dirty="0" err="1"/>
              <a:t>ActivInspire</a:t>
            </a:r>
            <a:r>
              <a:rPr lang="de-DE" dirty="0"/>
              <a:t> Datei) gespeichert oder als PDF oder JPEG exportiert werden.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4A2B78-89C7-E371-5074-60FAB215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31" y="2428194"/>
            <a:ext cx="7777062" cy="41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54B03-FB2B-DD0B-2814-E9C20E58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673" y="2618245"/>
            <a:ext cx="5822654" cy="1621510"/>
          </a:xfrm>
        </p:spPr>
        <p:txBody>
          <a:bodyPr>
            <a:noAutofit/>
          </a:bodyPr>
          <a:lstStyle/>
          <a:p>
            <a:pPr algn="ctr"/>
            <a:r>
              <a:rPr lang="de-DE" sz="4800" dirty="0"/>
              <a:t>Probieren Sie sich selbst einmal aus!</a:t>
            </a:r>
          </a:p>
        </p:txBody>
      </p:sp>
    </p:spTree>
    <p:extLst>
      <p:ext uri="{BB962C8B-B14F-4D97-AF65-F5344CB8AC3E}">
        <p14:creationId xmlns:p14="http://schemas.microsoft.com/office/powerpoint/2010/main" val="2772814740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Benutzerdefiniert 2">
      <a:dk1>
        <a:sysClr val="windowText" lastClr="000000"/>
      </a:dk1>
      <a:lt1>
        <a:sysClr val="window" lastClr="FFFFFF"/>
      </a:lt1>
      <a:dk2>
        <a:srgbClr val="081244"/>
      </a:dk2>
      <a:lt2>
        <a:srgbClr val="C0C9F8"/>
      </a:lt2>
      <a:accent1>
        <a:srgbClr val="68A042"/>
      </a:accent1>
      <a:accent2>
        <a:srgbClr val="BA6B1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27972ACFC82347BE6312271673A0CC" ma:contentTypeVersion="16" ma:contentTypeDescription="Ein neues Dokument erstellen." ma:contentTypeScope="" ma:versionID="b6db1b273c581aaecc0fdfe833960a64">
  <xsd:schema xmlns:xsd="http://www.w3.org/2001/XMLSchema" xmlns:xs="http://www.w3.org/2001/XMLSchema" xmlns:p="http://schemas.microsoft.com/office/2006/metadata/properties" xmlns:ns3="66678249-3157-450b-8378-29bfd9d2afd7" xmlns:ns4="5053d801-b38b-403b-a5ed-460ac4e5a2b2" targetNamespace="http://schemas.microsoft.com/office/2006/metadata/properties" ma:root="true" ma:fieldsID="b59aab1551c91908b570bfde43bccb7f" ns3:_="" ns4:_="">
    <xsd:import namespace="66678249-3157-450b-8378-29bfd9d2afd7"/>
    <xsd:import namespace="5053d801-b38b-403b-a5ed-460ac4e5a2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78249-3157-450b-8378-29bfd9d2a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d801-b38b-403b-a5ed-460ac4e5a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678249-3157-450b-8378-29bfd9d2afd7" xsi:nil="true"/>
  </documentManagement>
</p:properties>
</file>

<file path=customXml/itemProps1.xml><?xml version="1.0" encoding="utf-8"?>
<ds:datastoreItem xmlns:ds="http://schemas.openxmlformats.org/officeDocument/2006/customXml" ds:itemID="{6BD7D3D5-15D8-4C62-8B18-2B3B9C06D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78249-3157-450b-8378-29bfd9d2afd7"/>
    <ds:schemaRef ds:uri="5053d801-b38b-403b-a5ed-460ac4e5a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F0156-2ED0-4101-956E-9BCE25070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3F529-FD8C-4E3F-844C-EFF153EB1ECE}">
  <ds:schemaRefs>
    <ds:schemaRef ds:uri="66678249-3157-450b-8378-29bfd9d2af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53d801-b38b-403b-a5ed-460ac4e5a2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860</Words>
  <Application>Microsoft Office PowerPoint</Application>
  <PresentationFormat>Breitbild</PresentationFormat>
  <Paragraphs>186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Fetzen</vt:lpstr>
      <vt:lpstr>ActivInspire im Unterricht</vt:lpstr>
      <vt:lpstr>Anschließen und Öffnen von ActivInspire </vt:lpstr>
      <vt:lpstr>Grundlegende Funktionen</vt:lpstr>
      <vt:lpstr>Grundlegende Tools I </vt:lpstr>
      <vt:lpstr>Grundlegende Tools II </vt:lpstr>
      <vt:lpstr>Weitere Tools und Funktionen</vt:lpstr>
      <vt:lpstr>Datei speichern und ablegen I</vt:lpstr>
      <vt:lpstr>Datei speichern und ablegen II  </vt:lpstr>
      <vt:lpstr>Probieren Sie sich selbst einmal aus!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Rein, Theresa</dc:creator>
  <cp:lastModifiedBy>Rein, Theresa</cp:lastModifiedBy>
  <cp:revision>137</cp:revision>
  <dcterms:created xsi:type="dcterms:W3CDTF">2021-05-18T11:24:43Z</dcterms:created>
  <dcterms:modified xsi:type="dcterms:W3CDTF">2024-09-25T10:23:12Z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0x0101009527972ACFC82347BE6312271673A0CC</vt:lpwstr>
  </property>
</Properties>
</file>